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notesMasterIdLst>
    <p:notesMasterId r:id="rId6"/>
  </p:notesMasterIdLst>
  <p:sldIdLst>
    <p:sldId id="256" r:id="rId5"/>
  </p:sldIdLst>
  <p:sldSz cx="9906000" cy="6858000" type="A4"/>
  <p:notesSz cx="6858000" cy="12192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0"/>
    <p:restoredTop sz="94610"/>
  </p:normalViewPr>
  <p:slideViewPr>
    <p:cSldViewPr snapToGrid="0" snapToObjects="1">
      <p:cViewPr varScale="1">
        <p:scale>
          <a:sx n="144" d="100"/>
          <a:sy n="144" d="100"/>
        </p:scale>
        <p:origin x="9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2281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289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6163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7993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876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88238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3601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79592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68744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60024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55749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99969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7129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06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34328" y="189945"/>
            <a:ext cx="6389370" cy="4606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200" b="1" dirty="0">
                <a:solidFill>
                  <a:srgbClr val="2C3B41"/>
                </a:solidFill>
                <a:latin typeface="Lato" panose="020F0502020204030203" pitchFamily="34" charset="77"/>
                <a:ea typeface="Cambria" pitchFamily="34" charset="-122"/>
                <a:cs typeface="Cambria" pitchFamily="34" charset="-120"/>
              </a:rPr>
              <a:t>micro-experiments</a:t>
            </a:r>
            <a:endParaRPr lang="en-US" sz="3200" b="1" dirty="0">
              <a:latin typeface="Lato" panose="020F0502020204030203" pitchFamily="34" charset="77"/>
            </a:endParaRPr>
          </a:p>
        </p:txBody>
      </p:sp>
      <p:sp>
        <p:nvSpPr>
          <p:cNvPr id="3" name="Text 1"/>
          <p:cNvSpPr/>
          <p:nvPr/>
        </p:nvSpPr>
        <p:spPr>
          <a:xfrm>
            <a:off x="349186" y="726732"/>
            <a:ext cx="7066437" cy="2228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b="1" dirty="0">
                <a:solidFill>
                  <a:srgbClr val="50808E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The LEARN Canvas</a:t>
            </a:r>
            <a:r>
              <a:rPr lang="en-US" sz="1200" b="1" dirty="0">
                <a:solidFill>
                  <a:srgbClr val="5E7077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    </a:t>
            </a:r>
            <a:r>
              <a:rPr lang="en-US" sz="1138" b="1" i="1" dirty="0">
                <a:solidFill>
                  <a:srgbClr val="5E7077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Change a leadership pattern through small experiments, and see what happens</a:t>
            </a:r>
            <a:r>
              <a:rPr lang="en-US" sz="1138" b="1" dirty="0">
                <a:solidFill>
                  <a:srgbClr val="5E7077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.</a:t>
            </a:r>
            <a:endParaRPr lang="en-US" sz="1138" b="1" dirty="0">
              <a:latin typeface="Lato" panose="020F0502020204030203" pitchFamily="34" charset="77"/>
            </a:endParaRPr>
          </a:p>
        </p:txBody>
      </p:sp>
      <p:sp>
        <p:nvSpPr>
          <p:cNvPr id="4" name="Text 2"/>
          <p:cNvSpPr/>
          <p:nvPr/>
        </p:nvSpPr>
        <p:spPr>
          <a:xfrm>
            <a:off x="6766360" y="693366"/>
            <a:ext cx="631508" cy="2228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13" b="1" kern="0" spc="122" dirty="0">
                <a:solidFill>
                  <a:srgbClr val="8C9CA1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NAME</a:t>
            </a:r>
            <a:endParaRPr lang="en-US" sz="813" b="1" dirty="0">
              <a:latin typeface="Lato" panose="020F0502020204030203" pitchFamily="34" charset="77"/>
            </a:endParaRPr>
          </a:p>
        </p:txBody>
      </p:sp>
      <p:sp>
        <p:nvSpPr>
          <p:cNvPr id="5" name="Shape 3"/>
          <p:cNvSpPr/>
          <p:nvPr/>
        </p:nvSpPr>
        <p:spPr>
          <a:xfrm>
            <a:off x="7129424" y="916251"/>
            <a:ext cx="1173861" cy="0"/>
          </a:xfrm>
          <a:prstGeom prst="line">
            <a:avLst/>
          </a:prstGeom>
          <a:noFill/>
          <a:ln w="12700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6" name="Text 4"/>
          <p:cNvSpPr/>
          <p:nvPr/>
        </p:nvSpPr>
        <p:spPr>
          <a:xfrm>
            <a:off x="8451874" y="693366"/>
            <a:ext cx="520065" cy="2228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13" b="1" kern="0" spc="122" dirty="0">
                <a:solidFill>
                  <a:srgbClr val="8C9CA1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DATE</a:t>
            </a:r>
            <a:endParaRPr lang="en-US" sz="813" b="1" dirty="0">
              <a:latin typeface="Lato" panose="020F0502020204030203" pitchFamily="34" charset="77"/>
            </a:endParaRPr>
          </a:p>
        </p:txBody>
      </p:sp>
      <p:sp>
        <p:nvSpPr>
          <p:cNvPr id="7" name="Shape 5"/>
          <p:cNvSpPr/>
          <p:nvPr/>
        </p:nvSpPr>
        <p:spPr>
          <a:xfrm>
            <a:off x="8860496" y="916251"/>
            <a:ext cx="690944" cy="0"/>
          </a:xfrm>
          <a:prstGeom prst="line">
            <a:avLst/>
          </a:prstGeom>
          <a:noFill/>
          <a:ln w="12700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8" name="Shape 6"/>
          <p:cNvSpPr/>
          <p:nvPr/>
        </p:nvSpPr>
        <p:spPr>
          <a:xfrm>
            <a:off x="334328" y="1207404"/>
            <a:ext cx="2954712" cy="1668782"/>
          </a:xfrm>
          <a:prstGeom prst="roundRect">
            <a:avLst>
              <a:gd name="adj" fmla="val 4245"/>
            </a:avLst>
          </a:prstGeom>
          <a:solidFill>
            <a:srgbClr val="F4F8F6"/>
          </a:solidFill>
          <a:ln/>
          <a:effectLst>
            <a:outerShdw blurRad="889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9" name="Shape 7"/>
          <p:cNvSpPr/>
          <p:nvPr/>
        </p:nvSpPr>
        <p:spPr>
          <a:xfrm>
            <a:off x="468059" y="1313138"/>
            <a:ext cx="297180" cy="297180"/>
          </a:xfrm>
          <a:prstGeom prst="ellipse">
            <a:avLst/>
          </a:prstGeom>
          <a:solidFill>
            <a:srgbClr val="6E9E8F"/>
          </a:solidFill>
          <a:ln/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68059" y="1304973"/>
            <a:ext cx="29718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81" b="1" dirty="0">
                <a:solidFill>
                  <a:srgbClr val="FFFFFF"/>
                </a:solidFill>
                <a:latin typeface="Lato" panose="020F0502020204030203" pitchFamily="34" charset="77"/>
                <a:ea typeface="Cambria" pitchFamily="34" charset="-122"/>
                <a:cs typeface="Cambria" pitchFamily="34" charset="-120"/>
              </a:rPr>
              <a:t>L</a:t>
            </a:r>
            <a:endParaRPr lang="en-US" sz="1381" dirty="0">
              <a:latin typeface="Lato" panose="020F0502020204030203" pitchFamily="34" charset="77"/>
            </a:endParaRPr>
          </a:p>
        </p:txBody>
      </p:sp>
      <p:sp>
        <p:nvSpPr>
          <p:cNvPr id="11" name="Text 9"/>
          <p:cNvSpPr/>
          <p:nvPr/>
        </p:nvSpPr>
        <p:spPr>
          <a:xfrm>
            <a:off x="824675" y="1304973"/>
            <a:ext cx="2330634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97" b="1" dirty="0">
                <a:solidFill>
                  <a:srgbClr val="2C3B41"/>
                </a:solidFill>
                <a:latin typeface="Lato" panose="020F0502020204030203" pitchFamily="34" charset="77"/>
                <a:ea typeface="Cambria" pitchFamily="34" charset="-122"/>
                <a:cs typeface="Cambria" pitchFamily="34" charset="-120"/>
              </a:rPr>
              <a:t>Locate the Pattern</a:t>
            </a:r>
            <a:endParaRPr lang="en-US" sz="1097" dirty="0">
              <a:latin typeface="Lato" panose="020F0502020204030203" pitchFamily="34" charset="77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68059" y="1759980"/>
            <a:ext cx="2687250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853" dirty="0">
                <a:solidFill>
                  <a:srgbClr val="2C3B41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What behaviour am I trying to change? What is it costing me, my team, or the organisation?</a:t>
            </a:r>
            <a:endParaRPr lang="en-US" sz="853" dirty="0">
              <a:latin typeface="Lato" panose="020F0502020204030203" pitchFamily="34" charset="77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68059" y="2081000"/>
            <a:ext cx="2687250" cy="2526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813" i="1" dirty="0">
                <a:solidFill>
                  <a:srgbClr val="8C9CA1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Opportunities, relationships, or outcomes that may be suffering.</a:t>
            </a:r>
            <a:endParaRPr lang="en-US" sz="813" dirty="0">
              <a:latin typeface="Lato" panose="020F0502020204030203" pitchFamily="34" charset="77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468059" y="2493607"/>
            <a:ext cx="2687250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468059" y="2727597"/>
            <a:ext cx="2687250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3474778" y="1226838"/>
            <a:ext cx="2944311" cy="1649349"/>
          </a:xfrm>
          <a:prstGeom prst="roundRect">
            <a:avLst>
              <a:gd name="adj" fmla="val 4245"/>
            </a:avLst>
          </a:prstGeom>
          <a:solidFill>
            <a:srgbClr val="F4F8F6"/>
          </a:solidFill>
          <a:ln/>
          <a:effectLst>
            <a:outerShdw blurRad="889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 sz="1463" dirty="0">
              <a:latin typeface="Lato" panose="020F0502020204030203" pitchFamily="34" charset="77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3608508" y="1304974"/>
            <a:ext cx="297180" cy="297180"/>
          </a:xfrm>
          <a:prstGeom prst="ellipse">
            <a:avLst/>
          </a:prstGeom>
          <a:solidFill>
            <a:srgbClr val="6E9E8F"/>
          </a:solidFill>
          <a:ln/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3608508" y="1304973"/>
            <a:ext cx="29718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81" b="1" dirty="0">
                <a:solidFill>
                  <a:srgbClr val="FFFFFF"/>
                </a:solidFill>
                <a:latin typeface="Lato" panose="020F0502020204030203" pitchFamily="34" charset="77"/>
                <a:ea typeface="Cambria" pitchFamily="34" charset="-122"/>
                <a:cs typeface="Cambria" pitchFamily="34" charset="-120"/>
              </a:rPr>
              <a:t>E</a:t>
            </a:r>
            <a:endParaRPr lang="en-US" sz="1381" dirty="0">
              <a:latin typeface="Lato" panose="020F0502020204030203" pitchFamily="34" charset="77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3965125" y="1304973"/>
            <a:ext cx="2330634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97" b="1" dirty="0">
                <a:solidFill>
                  <a:srgbClr val="2C3B41"/>
                </a:solidFill>
                <a:latin typeface="Lato" panose="020F0502020204030203" pitchFamily="34" charset="77"/>
                <a:ea typeface="Cambria" pitchFamily="34" charset="-122"/>
                <a:cs typeface="Cambria" pitchFamily="34" charset="-120"/>
              </a:rPr>
              <a:t>Examine the Trigger</a:t>
            </a:r>
            <a:endParaRPr lang="en-US" sz="1097" dirty="0">
              <a:latin typeface="Lato" panose="020F0502020204030203" pitchFamily="34" charset="77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3608509" y="1759980"/>
            <a:ext cx="2687250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853" dirty="0">
                <a:solidFill>
                  <a:srgbClr val="2C3B41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When does this pattern typically emerge?</a:t>
            </a:r>
            <a:endParaRPr lang="en-US" sz="853" dirty="0">
              <a:latin typeface="Lato" panose="020F0502020204030203" pitchFamily="34" charset="77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3608509" y="1966108"/>
            <a:ext cx="2687250" cy="2526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813" i="1" dirty="0">
                <a:solidFill>
                  <a:srgbClr val="8C9CA1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Executive meetings · tight deadlines · when my expertise is challenged, etc.</a:t>
            </a:r>
            <a:endParaRPr lang="en-US" sz="813" dirty="0">
              <a:latin typeface="Lato" panose="020F0502020204030203" pitchFamily="34" charset="77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3608509" y="2485446"/>
            <a:ext cx="2687250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3608509" y="2727597"/>
            <a:ext cx="2687250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6615228" y="1238107"/>
            <a:ext cx="2944312" cy="1629916"/>
          </a:xfrm>
          <a:prstGeom prst="roundRect">
            <a:avLst>
              <a:gd name="adj" fmla="val 4245"/>
            </a:avLst>
          </a:prstGeom>
          <a:solidFill>
            <a:srgbClr val="F4F8F6"/>
          </a:solidFill>
          <a:ln/>
          <a:effectLst>
            <a:outerShdw blurRad="889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 sz="1463" dirty="0">
              <a:latin typeface="Lato" panose="020F0502020204030203" pitchFamily="34" charset="77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6748958" y="1304974"/>
            <a:ext cx="297180" cy="297180"/>
          </a:xfrm>
          <a:prstGeom prst="ellipse">
            <a:avLst/>
          </a:prstGeom>
          <a:solidFill>
            <a:srgbClr val="6E9E8F"/>
          </a:solidFill>
          <a:ln/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6748958" y="1304973"/>
            <a:ext cx="29718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81" b="1" dirty="0">
                <a:solidFill>
                  <a:srgbClr val="FFFFFF"/>
                </a:solidFill>
                <a:latin typeface="Lato" panose="020F0502020204030203" pitchFamily="34" charset="77"/>
                <a:ea typeface="Cambria" pitchFamily="34" charset="-122"/>
                <a:cs typeface="Cambria" pitchFamily="34" charset="-120"/>
              </a:rPr>
              <a:t>A</a:t>
            </a:r>
            <a:endParaRPr lang="en-US" sz="1381" dirty="0">
              <a:latin typeface="Lato" panose="020F0502020204030203" pitchFamily="34" charset="77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7105575" y="1304973"/>
            <a:ext cx="2330634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97" b="1" dirty="0">
                <a:solidFill>
                  <a:srgbClr val="2C3B41"/>
                </a:solidFill>
                <a:latin typeface="Lato" panose="020F0502020204030203" pitchFamily="34" charset="77"/>
                <a:ea typeface="Cambria" pitchFamily="34" charset="-122"/>
                <a:cs typeface="Cambria" pitchFamily="34" charset="-120"/>
              </a:rPr>
              <a:t>Articulate the Assumption</a:t>
            </a:r>
            <a:endParaRPr lang="en-US" sz="1097" dirty="0">
              <a:latin typeface="Lato" panose="020F0502020204030203" pitchFamily="34" charset="77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6748959" y="1759980"/>
            <a:ext cx="2687250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853" b="1" dirty="0">
                <a:solidFill>
                  <a:srgbClr val="2C3B41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What belief might be sustaining this behaviour?</a:t>
            </a:r>
            <a:endParaRPr lang="en-US" sz="853" b="1" dirty="0">
              <a:latin typeface="Lato" panose="020F0502020204030203" pitchFamily="34" charset="77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6748959" y="1965814"/>
            <a:ext cx="2687250" cy="2526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813" i="1" dirty="0">
                <a:solidFill>
                  <a:srgbClr val="8C9CA1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“Leaders have all the answers.”  “My value is my expertise.”, etc.</a:t>
            </a:r>
            <a:endParaRPr lang="en-US" sz="813" dirty="0">
              <a:latin typeface="Lato" panose="020F0502020204030203" pitchFamily="34" charset="77"/>
            </a:endParaRPr>
          </a:p>
        </p:txBody>
      </p:sp>
      <p:sp>
        <p:nvSpPr>
          <p:cNvPr id="30" name="Shape 28"/>
          <p:cNvSpPr/>
          <p:nvPr/>
        </p:nvSpPr>
        <p:spPr>
          <a:xfrm>
            <a:off x="6748959" y="2485446"/>
            <a:ext cx="2687250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31" name="Shape 29"/>
          <p:cNvSpPr/>
          <p:nvPr/>
        </p:nvSpPr>
        <p:spPr>
          <a:xfrm>
            <a:off x="6748959" y="2727597"/>
            <a:ext cx="2687250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334327" y="3102825"/>
            <a:ext cx="9234869" cy="1832153"/>
          </a:xfrm>
          <a:prstGeom prst="roundRect">
            <a:avLst>
              <a:gd name="adj" fmla="val 4286"/>
            </a:avLst>
          </a:prstGeom>
          <a:solidFill>
            <a:srgbClr val="FFFFFF"/>
          </a:solidFill>
          <a:ln w="12700">
            <a:solidFill>
              <a:srgbClr val="557F71"/>
            </a:solidFill>
            <a:prstDash val="solid"/>
          </a:ln>
          <a:effectLst>
            <a:outerShdw blurRad="889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 sz="1463" dirty="0">
              <a:latin typeface="Lato" panose="020F0502020204030203" pitchFamily="34" charset="77"/>
            </a:endParaRPr>
          </a:p>
        </p:txBody>
      </p:sp>
      <p:sp>
        <p:nvSpPr>
          <p:cNvPr id="33" name="Shape 31"/>
          <p:cNvSpPr/>
          <p:nvPr/>
        </p:nvSpPr>
        <p:spPr>
          <a:xfrm>
            <a:off x="497777" y="3205607"/>
            <a:ext cx="312039" cy="312039"/>
          </a:xfrm>
          <a:prstGeom prst="ellipse">
            <a:avLst/>
          </a:prstGeom>
          <a:solidFill>
            <a:srgbClr val="6E9E8F"/>
          </a:solidFill>
          <a:ln/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34" name="Text 32"/>
          <p:cNvSpPr/>
          <p:nvPr/>
        </p:nvSpPr>
        <p:spPr>
          <a:xfrm>
            <a:off x="497777" y="3205607"/>
            <a:ext cx="312039" cy="3120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81" b="1" dirty="0">
                <a:solidFill>
                  <a:srgbClr val="FFFFFF"/>
                </a:solidFill>
                <a:latin typeface="Lato" panose="020F0502020204030203" pitchFamily="34" charset="77"/>
                <a:ea typeface="Cambria" pitchFamily="34" charset="-122"/>
                <a:cs typeface="Cambria" pitchFamily="34" charset="-120"/>
              </a:rPr>
              <a:t>R</a:t>
            </a:r>
            <a:endParaRPr lang="en-US" sz="1381" dirty="0">
              <a:latin typeface="Lato" panose="020F0502020204030203" pitchFamily="34" charset="77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869252" y="3205607"/>
            <a:ext cx="4457700" cy="3120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38" b="1" dirty="0">
                <a:solidFill>
                  <a:srgbClr val="2C3B41"/>
                </a:solidFill>
                <a:latin typeface="Lato" panose="020F0502020204030203" pitchFamily="34" charset="77"/>
                <a:ea typeface="Cambria" pitchFamily="34" charset="-122"/>
                <a:cs typeface="Cambria" pitchFamily="34" charset="-120"/>
              </a:rPr>
              <a:t>Run the Experiment</a:t>
            </a:r>
            <a:endParaRPr lang="en-US" sz="1138" dirty="0">
              <a:latin typeface="Lato" panose="020F0502020204030203" pitchFamily="34" charset="77"/>
            </a:endParaRPr>
          </a:p>
        </p:txBody>
      </p:sp>
      <p:sp>
        <p:nvSpPr>
          <p:cNvPr id="36" name="Text 34"/>
          <p:cNvSpPr/>
          <p:nvPr/>
        </p:nvSpPr>
        <p:spPr>
          <a:xfrm>
            <a:off x="512635" y="3614145"/>
            <a:ext cx="8878253" cy="25260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75" b="1" dirty="0">
                <a:solidFill>
                  <a:srgbClr val="2C3B41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In situation </a:t>
            </a:r>
            <a:r>
              <a:rPr lang="en-US" sz="975" b="1" dirty="0">
                <a:solidFill>
                  <a:srgbClr val="50808E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  ________________________  </a:t>
            </a:r>
            <a:r>
              <a:rPr lang="en-US" sz="975" b="1" dirty="0">
                <a:solidFill>
                  <a:srgbClr val="2C3B41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I will </a:t>
            </a:r>
            <a:r>
              <a:rPr lang="en-US" sz="975" b="1" dirty="0">
                <a:solidFill>
                  <a:srgbClr val="50808E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  ________________________ </a:t>
            </a:r>
            <a:r>
              <a:rPr lang="en-US" sz="975" b="1" dirty="0">
                <a:solidFill>
                  <a:srgbClr val="2C3B41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instead of </a:t>
            </a:r>
            <a:r>
              <a:rPr lang="en-US" sz="975" b="1" dirty="0">
                <a:solidFill>
                  <a:srgbClr val="50808E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  _______________________________ </a:t>
            </a:r>
            <a:r>
              <a:rPr lang="en-US" sz="975" b="1" dirty="0">
                <a:solidFill>
                  <a:srgbClr val="2C3B41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, and observe what happens.</a:t>
            </a:r>
            <a:endParaRPr lang="en-US" sz="975" b="1" dirty="0">
              <a:latin typeface="Lato" panose="020F0502020204030203" pitchFamily="34" charset="77"/>
            </a:endParaRPr>
          </a:p>
        </p:txBody>
      </p:sp>
      <p:sp>
        <p:nvSpPr>
          <p:cNvPr id="37" name="Shape 35"/>
          <p:cNvSpPr/>
          <p:nvPr/>
        </p:nvSpPr>
        <p:spPr>
          <a:xfrm>
            <a:off x="4981480" y="3844544"/>
            <a:ext cx="0" cy="879551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38" name="Text 36"/>
          <p:cNvSpPr/>
          <p:nvPr/>
        </p:nvSpPr>
        <p:spPr>
          <a:xfrm>
            <a:off x="512636" y="3844544"/>
            <a:ext cx="4234815" cy="1931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53" b="1" dirty="0">
                <a:solidFill>
                  <a:srgbClr val="50808E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Observe in others</a:t>
            </a:r>
            <a:endParaRPr lang="en-US" sz="853" dirty="0">
              <a:latin typeface="Lato" panose="020F0502020204030203" pitchFamily="34" charset="77"/>
            </a:endParaRPr>
          </a:p>
        </p:txBody>
      </p:sp>
      <p:sp>
        <p:nvSpPr>
          <p:cNvPr id="39" name="Text 37"/>
          <p:cNvSpPr/>
          <p:nvPr/>
        </p:nvSpPr>
        <p:spPr>
          <a:xfrm>
            <a:off x="512635" y="4037711"/>
            <a:ext cx="4346258" cy="1783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813" i="1" dirty="0">
                <a:solidFill>
                  <a:srgbClr val="8C9CA1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Engagement · Initiative · Ownership · Quality of thinking · Collaboration, etc. </a:t>
            </a:r>
            <a:endParaRPr lang="en-US" sz="813" dirty="0">
              <a:latin typeface="Lato" panose="020F0502020204030203" pitchFamily="34" charset="77"/>
            </a:endParaRPr>
          </a:p>
        </p:txBody>
      </p:sp>
      <p:sp>
        <p:nvSpPr>
          <p:cNvPr id="40" name="Shape 38"/>
          <p:cNvSpPr/>
          <p:nvPr/>
        </p:nvSpPr>
        <p:spPr>
          <a:xfrm>
            <a:off x="512635" y="4320032"/>
            <a:ext cx="4346258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41" name="Shape 39"/>
          <p:cNvSpPr/>
          <p:nvPr/>
        </p:nvSpPr>
        <p:spPr>
          <a:xfrm>
            <a:off x="512635" y="4513199"/>
            <a:ext cx="4346258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42" name="Text 40"/>
          <p:cNvSpPr/>
          <p:nvPr/>
        </p:nvSpPr>
        <p:spPr>
          <a:xfrm>
            <a:off x="5159788" y="3844544"/>
            <a:ext cx="4234815" cy="1931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53" b="1" dirty="0">
                <a:solidFill>
                  <a:srgbClr val="50808E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Observe in myself</a:t>
            </a:r>
            <a:endParaRPr lang="en-US" sz="853" dirty="0">
              <a:latin typeface="Lato" panose="020F0502020204030203" pitchFamily="34" charset="77"/>
            </a:endParaRPr>
          </a:p>
        </p:txBody>
      </p:sp>
      <p:sp>
        <p:nvSpPr>
          <p:cNvPr id="43" name="Text 41"/>
          <p:cNvSpPr/>
          <p:nvPr/>
        </p:nvSpPr>
        <p:spPr>
          <a:xfrm>
            <a:off x="5159788" y="4037711"/>
            <a:ext cx="4234815" cy="1783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813" i="1" dirty="0">
                <a:solidFill>
                  <a:srgbClr val="8C9CA1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Anxiety · Urgency · Discomfort · Confidence · Frustration, etc. </a:t>
            </a:r>
            <a:endParaRPr lang="en-US" sz="813" dirty="0">
              <a:latin typeface="Lato" panose="020F0502020204030203" pitchFamily="34" charset="77"/>
            </a:endParaRPr>
          </a:p>
        </p:txBody>
      </p:sp>
      <p:sp>
        <p:nvSpPr>
          <p:cNvPr id="44" name="Shape 42"/>
          <p:cNvSpPr/>
          <p:nvPr/>
        </p:nvSpPr>
        <p:spPr>
          <a:xfrm>
            <a:off x="5159788" y="4320032"/>
            <a:ext cx="4160520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45" name="Shape 43"/>
          <p:cNvSpPr/>
          <p:nvPr/>
        </p:nvSpPr>
        <p:spPr>
          <a:xfrm>
            <a:off x="5159788" y="4513199"/>
            <a:ext cx="4160520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46" name="Shape 44"/>
          <p:cNvSpPr/>
          <p:nvPr/>
        </p:nvSpPr>
        <p:spPr>
          <a:xfrm>
            <a:off x="349186" y="5138671"/>
            <a:ext cx="9220010" cy="1386420"/>
          </a:xfrm>
          <a:prstGeom prst="roundRect">
            <a:avLst>
              <a:gd name="adj" fmla="val 7258"/>
            </a:avLst>
          </a:prstGeom>
          <a:solidFill>
            <a:srgbClr val="F4F8F6"/>
          </a:solidFill>
          <a:ln/>
          <a:effectLst>
            <a:outerShdw blurRad="889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 sz="1463" dirty="0">
              <a:latin typeface="Lato" panose="020F0502020204030203" pitchFamily="34" charset="77"/>
            </a:endParaRPr>
          </a:p>
        </p:txBody>
      </p:sp>
      <p:sp>
        <p:nvSpPr>
          <p:cNvPr id="47" name="Shape 45"/>
          <p:cNvSpPr/>
          <p:nvPr/>
        </p:nvSpPr>
        <p:spPr>
          <a:xfrm>
            <a:off x="497777" y="5248662"/>
            <a:ext cx="297180" cy="297180"/>
          </a:xfrm>
          <a:prstGeom prst="ellipse">
            <a:avLst/>
          </a:prstGeom>
          <a:solidFill>
            <a:srgbClr val="6E9E8F"/>
          </a:solidFill>
          <a:ln/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48" name="Text 46"/>
          <p:cNvSpPr/>
          <p:nvPr/>
        </p:nvSpPr>
        <p:spPr>
          <a:xfrm>
            <a:off x="497777" y="5248662"/>
            <a:ext cx="29718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81" b="1" dirty="0">
                <a:solidFill>
                  <a:srgbClr val="FFFFFF"/>
                </a:solidFill>
                <a:latin typeface="Lato" panose="020F0502020204030203" pitchFamily="34" charset="77"/>
                <a:ea typeface="Cambria" pitchFamily="34" charset="-122"/>
                <a:cs typeface="Cambria" pitchFamily="34" charset="-120"/>
              </a:rPr>
              <a:t>N</a:t>
            </a:r>
            <a:endParaRPr lang="en-US" sz="1381" dirty="0">
              <a:latin typeface="Lato" panose="020F0502020204030203" pitchFamily="34" charset="77"/>
            </a:endParaRPr>
          </a:p>
        </p:txBody>
      </p:sp>
      <p:sp>
        <p:nvSpPr>
          <p:cNvPr id="49" name="Text 47"/>
          <p:cNvSpPr/>
          <p:nvPr/>
        </p:nvSpPr>
        <p:spPr>
          <a:xfrm>
            <a:off x="854393" y="5248662"/>
            <a:ext cx="297180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38" b="1" dirty="0">
                <a:solidFill>
                  <a:srgbClr val="2C3B41"/>
                </a:solidFill>
                <a:latin typeface="Lato" panose="020F0502020204030203" pitchFamily="34" charset="77"/>
                <a:ea typeface="Cambria" pitchFamily="34" charset="-122"/>
                <a:cs typeface="Cambria" pitchFamily="34" charset="-120"/>
              </a:rPr>
              <a:t>Next Learning</a:t>
            </a:r>
            <a:endParaRPr lang="en-US" sz="1138" dirty="0">
              <a:latin typeface="Lato" panose="020F0502020204030203" pitchFamily="34" charset="77"/>
            </a:endParaRPr>
          </a:p>
        </p:txBody>
      </p:sp>
      <p:sp>
        <p:nvSpPr>
          <p:cNvPr id="50" name="Shape 48"/>
          <p:cNvSpPr/>
          <p:nvPr/>
        </p:nvSpPr>
        <p:spPr>
          <a:xfrm>
            <a:off x="6649403" y="5447058"/>
            <a:ext cx="0" cy="638937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51" name="Text 49"/>
          <p:cNvSpPr/>
          <p:nvPr/>
        </p:nvSpPr>
        <p:spPr>
          <a:xfrm>
            <a:off x="512636" y="5560701"/>
            <a:ext cx="5943600" cy="1783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13" dirty="0">
                <a:solidFill>
                  <a:srgbClr val="2C3B41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What happened? What surprised me? What did I learn?</a:t>
            </a:r>
            <a:endParaRPr lang="en-US" sz="813" dirty="0">
              <a:latin typeface="Lato" panose="020F0502020204030203" pitchFamily="34" charset="77"/>
            </a:endParaRPr>
          </a:p>
        </p:txBody>
      </p:sp>
      <p:sp>
        <p:nvSpPr>
          <p:cNvPr id="52" name="Shape 50"/>
          <p:cNvSpPr/>
          <p:nvPr/>
        </p:nvSpPr>
        <p:spPr>
          <a:xfrm>
            <a:off x="512635" y="5984753"/>
            <a:ext cx="5906453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53" name="Text 51"/>
          <p:cNvSpPr/>
          <p:nvPr/>
        </p:nvSpPr>
        <p:spPr>
          <a:xfrm>
            <a:off x="6857428" y="5352675"/>
            <a:ext cx="2637473" cy="1783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13" b="1" dirty="0">
                <a:solidFill>
                  <a:srgbClr val="50808E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My next  micro-experiment</a:t>
            </a:r>
            <a:r>
              <a:rPr lang="en-US" sz="650" i="1" dirty="0">
                <a:solidFill>
                  <a:srgbClr val="8C9CA1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    ↻ begin again at Locate</a:t>
            </a:r>
            <a:endParaRPr lang="en-US" sz="813" dirty="0">
              <a:latin typeface="Lato" panose="020F0502020204030203" pitchFamily="34" charset="77"/>
            </a:endParaRPr>
          </a:p>
        </p:txBody>
      </p:sp>
      <p:sp>
        <p:nvSpPr>
          <p:cNvPr id="54" name="Shape 52"/>
          <p:cNvSpPr/>
          <p:nvPr/>
        </p:nvSpPr>
        <p:spPr>
          <a:xfrm>
            <a:off x="6857428" y="5664714"/>
            <a:ext cx="2563178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55" name="Shape 53"/>
          <p:cNvSpPr/>
          <p:nvPr/>
        </p:nvSpPr>
        <p:spPr>
          <a:xfrm>
            <a:off x="6857428" y="5857881"/>
            <a:ext cx="2563178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56" name="Text 1">
            <a:extLst>
              <a:ext uri="{FF2B5EF4-FFF2-40B4-BE49-F238E27FC236}">
                <a16:creationId xmlns:a16="http://schemas.microsoft.com/office/drawing/2014/main" id="{57C65F53-D72B-90BE-6DF1-6DA25686A8F7}"/>
              </a:ext>
            </a:extLst>
          </p:cNvPr>
          <p:cNvSpPr/>
          <p:nvPr/>
        </p:nvSpPr>
        <p:spPr>
          <a:xfrm>
            <a:off x="312039" y="1009560"/>
            <a:ext cx="6835140" cy="2228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34" i="1" dirty="0">
                <a:solidFill>
                  <a:srgbClr val="75858A"/>
                </a:solidFill>
                <a:latin typeface="Lato" panose="020F0502020204030203" pitchFamily="34" charset="77"/>
                <a:ea typeface="Calibri" pitchFamily="34" charset="-122"/>
                <a:cs typeface="Calibri" pitchFamily="34" charset="-120"/>
              </a:rPr>
              <a:t>.</a:t>
            </a:r>
            <a:endParaRPr lang="en-US" sz="934" dirty="0">
              <a:latin typeface="Lato" panose="020F0502020204030203" pitchFamily="34" charset="77"/>
            </a:endParaRPr>
          </a:p>
        </p:txBody>
      </p:sp>
      <p:sp>
        <p:nvSpPr>
          <p:cNvPr id="60" name="Shape 50">
            <a:extLst>
              <a:ext uri="{FF2B5EF4-FFF2-40B4-BE49-F238E27FC236}">
                <a16:creationId xmlns:a16="http://schemas.microsoft.com/office/drawing/2014/main" id="{1AA7AD2A-F650-EEE3-18E2-A7F92AC14D86}"/>
              </a:ext>
            </a:extLst>
          </p:cNvPr>
          <p:cNvSpPr/>
          <p:nvPr/>
        </p:nvSpPr>
        <p:spPr>
          <a:xfrm>
            <a:off x="514110" y="6208175"/>
            <a:ext cx="5906453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61" name="Shape 53">
            <a:extLst>
              <a:ext uri="{FF2B5EF4-FFF2-40B4-BE49-F238E27FC236}">
                <a16:creationId xmlns:a16="http://schemas.microsoft.com/office/drawing/2014/main" id="{AD8A1F32-090D-FD56-4F26-F6BD9F2CACF0}"/>
              </a:ext>
            </a:extLst>
          </p:cNvPr>
          <p:cNvSpPr/>
          <p:nvPr/>
        </p:nvSpPr>
        <p:spPr>
          <a:xfrm>
            <a:off x="6850024" y="6045793"/>
            <a:ext cx="2563178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62" name="Shape 39">
            <a:extLst>
              <a:ext uri="{FF2B5EF4-FFF2-40B4-BE49-F238E27FC236}">
                <a16:creationId xmlns:a16="http://schemas.microsoft.com/office/drawing/2014/main" id="{BA87013B-7D62-6ECF-2AB8-484EF803CA82}"/>
              </a:ext>
            </a:extLst>
          </p:cNvPr>
          <p:cNvSpPr/>
          <p:nvPr/>
        </p:nvSpPr>
        <p:spPr>
          <a:xfrm>
            <a:off x="514110" y="4692233"/>
            <a:ext cx="4346258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63" name="Shape 43">
            <a:extLst>
              <a:ext uri="{FF2B5EF4-FFF2-40B4-BE49-F238E27FC236}">
                <a16:creationId xmlns:a16="http://schemas.microsoft.com/office/drawing/2014/main" id="{DD333B46-666F-9107-081D-BFCFF80F421F}"/>
              </a:ext>
            </a:extLst>
          </p:cNvPr>
          <p:cNvSpPr/>
          <p:nvPr/>
        </p:nvSpPr>
        <p:spPr>
          <a:xfrm>
            <a:off x="5161262" y="4701111"/>
            <a:ext cx="4160520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  <p:sp>
        <p:nvSpPr>
          <p:cNvPr id="64" name="Shape 53">
            <a:extLst>
              <a:ext uri="{FF2B5EF4-FFF2-40B4-BE49-F238E27FC236}">
                <a16:creationId xmlns:a16="http://schemas.microsoft.com/office/drawing/2014/main" id="{7068D134-C544-9D81-9985-766FFDB044F8}"/>
              </a:ext>
            </a:extLst>
          </p:cNvPr>
          <p:cNvSpPr/>
          <p:nvPr/>
        </p:nvSpPr>
        <p:spPr>
          <a:xfrm>
            <a:off x="6842622" y="6251461"/>
            <a:ext cx="2563178" cy="0"/>
          </a:xfrm>
          <a:prstGeom prst="line">
            <a:avLst/>
          </a:prstGeom>
          <a:noFill/>
          <a:ln w="9525">
            <a:solidFill>
              <a:srgbClr val="CBD8D3"/>
            </a:solidFill>
            <a:prstDash val="solid"/>
          </a:ln>
        </p:spPr>
        <p:txBody>
          <a:bodyPr/>
          <a:lstStyle/>
          <a:p>
            <a:endParaRPr lang="en-CH" sz="1463">
              <a:latin typeface="Lato" panose="020F0502020204030203" pitchFamily="34" charset="7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6ff9413-c023-4880-be7e-6c1230551bd3">
      <Terms xmlns="http://schemas.microsoft.com/office/infopath/2007/PartnerControls"/>
    </lcf76f155ced4ddcb4097134ff3c332f>
    <TaxCatchAll xmlns="750c3c0c-f99c-46ca-8216-59adb9cb307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094DD36E96984D9A43F0F118213CED" ma:contentTypeVersion="20" ma:contentTypeDescription="Create a new document." ma:contentTypeScope="" ma:versionID="6a94be2b93f5d4747e2619a60d5eb649">
  <xsd:schema xmlns:xsd="http://www.w3.org/2001/XMLSchema" xmlns:xs="http://www.w3.org/2001/XMLSchema" xmlns:p="http://schemas.microsoft.com/office/2006/metadata/properties" xmlns:ns2="16ff9413-c023-4880-be7e-6c1230551bd3" xmlns:ns3="750c3c0c-f99c-46ca-8216-59adb9cb307a" targetNamespace="http://schemas.microsoft.com/office/2006/metadata/properties" ma:root="true" ma:fieldsID="f6c7a204c8468bc627c94cd83504da11" ns2:_="" ns3:_="">
    <xsd:import namespace="16ff9413-c023-4880-be7e-6c1230551bd3"/>
    <xsd:import namespace="750c3c0c-f99c-46ca-8216-59adb9cb30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ff9413-c023-4880-be7e-6c1230551b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212335db-1d3e-43f7-8f33-b8a9e75565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0c3c0c-f99c-46ca-8216-59adb9cb307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96e0456-cbe6-4538-96a6-ebf654b083dd}" ma:internalName="TaxCatchAll" ma:showField="CatchAllData" ma:web="750c3c0c-f99c-46ca-8216-59adb9cb30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7C7CC6-F977-4B7E-9D27-0FF17BAD5B8D}">
  <ds:schemaRefs>
    <ds:schemaRef ds:uri="http://schemas.microsoft.com/office/2006/metadata/properties"/>
    <ds:schemaRef ds:uri="http://schemas.microsoft.com/office/infopath/2007/PartnerControls"/>
    <ds:schemaRef ds:uri="16ff9413-c023-4880-be7e-6c1230551bd3"/>
    <ds:schemaRef ds:uri="750c3c0c-f99c-46ca-8216-59adb9cb307a"/>
  </ds:schemaRefs>
</ds:datastoreItem>
</file>

<file path=customXml/itemProps2.xml><?xml version="1.0" encoding="utf-8"?>
<ds:datastoreItem xmlns:ds="http://schemas.openxmlformats.org/officeDocument/2006/customXml" ds:itemID="{3584ACE1-C3E5-45B6-A690-7D59F5EB95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6D4A1CC-12B7-4C10-81EE-34B225A7A5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ff9413-c023-4880-be7e-6c1230551bd3"/>
    <ds:schemaRef ds:uri="750c3c0c-f99c-46ca-8216-59adb9cb30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1414</TotalTime>
  <Words>184</Words>
  <Application>Microsoft Office PowerPoint</Application>
  <PresentationFormat>A4 Paper (210x297 mm)</PresentationFormat>
  <Paragraphs>29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2013 - 2022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Micro-Experiments — The LEARN Canvas</dc:title>
  <dc:subject>PptxGenJS Presentation</dc:subject>
  <dc:creator>Chloé</dc:creator>
  <cp:lastModifiedBy>Chloe Christopoulos</cp:lastModifiedBy>
  <cp:revision>9</cp:revision>
  <cp:lastPrinted>2026-06-14T14:47:17Z</cp:lastPrinted>
  <dcterms:created xsi:type="dcterms:W3CDTF">2026-06-14T08:28:17Z</dcterms:created>
  <dcterms:modified xsi:type="dcterms:W3CDTF">2026-06-22T11:52:42Z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0x010100C2094DD36E96984D9A43F0F118213CED</vt:lpwstr>
  </property>
</Properties>
</file>